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991277-3F04-43E8-8BDD-98ED3ED68BE9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6CD1604-C28B-41A7-8435-68A8EE9F3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991277-3F04-43E8-8BDD-98ED3ED68BE9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CD1604-C28B-41A7-8435-68A8EE9F3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991277-3F04-43E8-8BDD-98ED3ED68BE9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CD1604-C28B-41A7-8435-68A8EE9F3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991277-3F04-43E8-8BDD-98ED3ED68BE9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CD1604-C28B-41A7-8435-68A8EE9F360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991277-3F04-43E8-8BDD-98ED3ED68BE9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CD1604-C28B-41A7-8435-68A8EE9F360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991277-3F04-43E8-8BDD-98ED3ED68BE9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CD1604-C28B-41A7-8435-68A8EE9F360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991277-3F04-43E8-8BDD-98ED3ED68BE9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CD1604-C28B-41A7-8435-68A8EE9F360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991277-3F04-43E8-8BDD-98ED3ED68BE9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CD1604-C28B-41A7-8435-68A8EE9F360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991277-3F04-43E8-8BDD-98ED3ED68BE9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CD1604-C28B-41A7-8435-68A8EE9F3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3991277-3F04-43E8-8BDD-98ED3ED68BE9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CD1604-C28B-41A7-8435-68A8EE9F360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3991277-3F04-43E8-8BDD-98ED3ED68BE9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6CD1604-C28B-41A7-8435-68A8EE9F360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3991277-3F04-43E8-8BDD-98ED3ED68BE9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6CD1604-C28B-41A7-8435-68A8EE9F360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2069595"/>
            <a:ext cx="5740400" cy="4753769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effectLst/>
              </a:rPr>
              <a:t>Unit 1	Local environment</a:t>
            </a:r>
            <a:endParaRPr lang="en-US" sz="4400" dirty="0">
              <a:solidFill>
                <a:srgbClr val="FF0000"/>
              </a:solidFill>
              <a:effectLst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91000"/>
            <a:ext cx="26670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97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2057400"/>
            <a:ext cx="4525962" cy="452596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2. Drum : </a:t>
            </a:r>
            <a:r>
              <a:rPr lang="en-US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cái</a:t>
            </a:r>
            <a:r>
              <a:rPr lang="en-US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trống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433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8640" y="1620564"/>
            <a:ext cx="3640926" cy="4856436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 fontScale="90000"/>
          </a:bodyPr>
          <a:lstStyle/>
          <a:p>
            <a:r>
              <a:rPr lang="en-US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3. Marble sculpture: </a:t>
            </a:r>
            <a:r>
              <a:rPr lang="en-US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tác</a:t>
            </a:r>
            <a:r>
              <a:rPr lang="en-US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phẩm</a:t>
            </a:r>
            <a:r>
              <a:rPr lang="en-US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điêu</a:t>
            </a:r>
            <a:r>
              <a:rPr lang="en-US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khắc</a:t>
            </a:r>
            <a:r>
              <a:rPr lang="en-US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bằng</a:t>
            </a:r>
            <a:r>
              <a:rPr lang="en-US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cẩm</a:t>
            </a:r>
            <a:r>
              <a:rPr lang="en-US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thạch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637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1839119"/>
            <a:ext cx="6286500" cy="41910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4. Pottery : </a:t>
            </a:r>
            <a:r>
              <a:rPr lang="en-US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đô</a:t>
            </a:r>
            <a:r>
              <a:rPr lang="en-US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gốm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439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676400"/>
            <a:ext cx="6132190" cy="46482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>
                <a:effectLst/>
                <a:latin typeface="Times New Roman" pitchFamily="18" charset="0"/>
                <a:cs typeface="Times New Roman" pitchFamily="18" charset="0"/>
              </a:rPr>
              <a:t>5. Silk		: </a:t>
            </a:r>
            <a:r>
              <a:rPr lang="en-US" b="0" dirty="0" err="1" smtClean="0">
                <a:effectLst/>
                <a:latin typeface="Times New Roman" pitchFamily="18" charset="0"/>
                <a:cs typeface="Times New Roman" pitchFamily="18" charset="0"/>
              </a:rPr>
              <a:t>lụa</a:t>
            </a:r>
            <a:endParaRPr lang="en-US" b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563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90801"/>
            <a:ext cx="4163432" cy="28956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>
                <a:solidFill>
                  <a:schemeClr val="tx1"/>
                </a:solidFill>
                <a:effectLst/>
              </a:rPr>
              <a:t>6. </a:t>
            </a:r>
            <a:r>
              <a:rPr lang="en-US" b="0" dirty="0" err="1" smtClean="0">
                <a:solidFill>
                  <a:schemeClr val="tx1"/>
                </a:solidFill>
                <a:effectLst/>
              </a:rPr>
              <a:t>Lacquerware</a:t>
            </a:r>
            <a:r>
              <a:rPr lang="en-US" b="0" dirty="0" smtClean="0">
                <a:solidFill>
                  <a:schemeClr val="tx1"/>
                </a:solidFill>
                <a:effectLst/>
              </a:rPr>
              <a:t> : </a:t>
            </a:r>
            <a:r>
              <a:rPr lang="en-US" b="0" dirty="0" err="1" smtClean="0">
                <a:solidFill>
                  <a:schemeClr val="tx1"/>
                </a:solidFill>
                <a:effectLst/>
              </a:rPr>
              <a:t>sơn</a:t>
            </a:r>
            <a:r>
              <a:rPr lang="en-US" b="0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b="0" dirty="0" err="1" smtClean="0">
                <a:solidFill>
                  <a:schemeClr val="tx1"/>
                </a:solidFill>
                <a:effectLst/>
              </a:rPr>
              <a:t>mài</a:t>
            </a:r>
            <a:endParaRPr lang="en-US" b="0" dirty="0">
              <a:solidFill>
                <a:schemeClr val="tx1"/>
              </a:solidFill>
              <a:effectLst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2590800"/>
            <a:ext cx="4366542" cy="2995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848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2057400"/>
            <a:ext cx="4861560" cy="3410688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>
                <a:solidFill>
                  <a:schemeClr val="tx1"/>
                </a:solidFill>
                <a:effectLst/>
              </a:rPr>
              <a:t>7. Conical hat </a:t>
            </a:r>
            <a:endParaRPr lang="en-US" b="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27516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599" y="1600200"/>
            <a:ext cx="5614055" cy="420512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8. Lantern : </a:t>
            </a:r>
            <a:r>
              <a:rPr lang="en-US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lồng</a:t>
            </a:r>
            <a:r>
              <a:rPr lang="en-US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đèn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416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</a:t>
            </a:r>
            <a:r>
              <a:rPr lang="en-US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A closer  look 1</a:t>
            </a:r>
            <a:endParaRPr lang="en-US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lnSpc>
                <a:spcPct val="150000"/>
              </a:lnSpc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Carve		(v)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khắc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tạc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đục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lnSpc>
                <a:spcPct val="150000"/>
              </a:lnSpc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Cast		(v)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̉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khuôn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nóng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chảy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624078" indent="-514350">
              <a:lnSpc>
                <a:spcPct val="150000"/>
              </a:lnSpc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Weave		(v)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dệt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đan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lnSpc>
                <a:spcPct val="150000"/>
              </a:lnSpc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Embroider	(v)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thêu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lnSpc>
                <a:spcPct val="150000"/>
              </a:lnSpc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Knit		(v)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624078" indent="-514350">
              <a:lnSpc>
                <a:spcPct val="150000"/>
              </a:lnSpc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Mould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(v)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tạo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khuôn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27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lnSpc>
                <a:spcPct val="150000"/>
              </a:lnSpc>
              <a:buAutoNum type="arabicPeriod"/>
            </a:pPr>
            <a:r>
              <a:rPr lang="en-US" dirty="0" smtClean="0"/>
              <a:t>The </a:t>
            </a:r>
            <a:r>
              <a:rPr lang="en-US" u="sng" dirty="0" smtClean="0"/>
              <a:t>craft village lies </a:t>
            </a:r>
            <a:r>
              <a:rPr lang="en-US" dirty="0" smtClean="0"/>
              <a:t>on the </a:t>
            </a:r>
            <a:r>
              <a:rPr lang="en-US" u="sng" dirty="0" smtClean="0"/>
              <a:t>river bank</a:t>
            </a:r>
            <a:r>
              <a:rPr lang="en-US" dirty="0" smtClean="0"/>
              <a:t>.</a:t>
            </a:r>
          </a:p>
          <a:p>
            <a:pPr marL="624078" indent="-514350">
              <a:lnSpc>
                <a:spcPct val="150000"/>
              </a:lnSpc>
              <a:buAutoNum type="arabicPeriod"/>
            </a:pPr>
            <a:r>
              <a:rPr lang="en-US" dirty="0" smtClean="0"/>
              <a:t>This </a:t>
            </a:r>
            <a:r>
              <a:rPr lang="en-US" u="sng" dirty="0" smtClean="0"/>
              <a:t>painting</a:t>
            </a:r>
            <a:r>
              <a:rPr lang="en-US" dirty="0" smtClean="0"/>
              <a:t> is </a:t>
            </a:r>
            <a:r>
              <a:rPr lang="en-US" u="sng" dirty="0" smtClean="0"/>
              <a:t>embroidered.</a:t>
            </a:r>
          </a:p>
          <a:p>
            <a:pPr marL="624078" indent="-514350">
              <a:lnSpc>
                <a:spcPct val="150000"/>
              </a:lnSpc>
              <a:buAutoNum type="arabicPeriod"/>
            </a:pPr>
            <a:r>
              <a:rPr lang="en-US" u="sng" dirty="0" smtClean="0"/>
              <a:t>What</a:t>
            </a:r>
            <a:r>
              <a:rPr lang="en-US" dirty="0" smtClean="0"/>
              <a:t> is this </a:t>
            </a:r>
            <a:r>
              <a:rPr lang="en-US" u="sng" dirty="0" smtClean="0"/>
              <a:t>region famous </a:t>
            </a:r>
            <a:r>
              <a:rPr lang="en-US" dirty="0" smtClean="0"/>
              <a:t>for?</a:t>
            </a:r>
          </a:p>
          <a:p>
            <a:pPr marL="624078" indent="-514350">
              <a:lnSpc>
                <a:spcPct val="150000"/>
              </a:lnSpc>
              <a:buAutoNum type="arabicPeriod"/>
            </a:pPr>
            <a:r>
              <a:rPr lang="en-US" u="sng" dirty="0" smtClean="0"/>
              <a:t>Drums</a:t>
            </a:r>
            <a:r>
              <a:rPr lang="en-US" dirty="0" smtClean="0"/>
              <a:t> </a:t>
            </a:r>
            <a:r>
              <a:rPr lang="en-US" u="sng" dirty="0" smtClean="0"/>
              <a:t>aren’t made </a:t>
            </a:r>
            <a:r>
              <a:rPr lang="en-US" dirty="0" smtClean="0"/>
              <a:t>in my </a:t>
            </a:r>
            <a:r>
              <a:rPr lang="en-US" u="sng" dirty="0" smtClean="0"/>
              <a:t>village.</a:t>
            </a:r>
          </a:p>
          <a:p>
            <a:pPr marL="624078" indent="-514350">
              <a:lnSpc>
                <a:spcPct val="150000"/>
              </a:lnSpc>
              <a:buAutoNum type="arabicPeriod"/>
            </a:pPr>
            <a:r>
              <a:rPr lang="en-US" dirty="0" smtClean="0"/>
              <a:t>A </a:t>
            </a:r>
            <a:r>
              <a:rPr lang="en-US" u="sng" dirty="0" smtClean="0"/>
              <a:t>famous</a:t>
            </a:r>
            <a:r>
              <a:rPr lang="en-US" dirty="0" smtClean="0"/>
              <a:t> </a:t>
            </a:r>
            <a:r>
              <a:rPr lang="en-US" u="sng" dirty="0" smtClean="0"/>
              <a:t>artisan carved </a:t>
            </a:r>
            <a:r>
              <a:rPr lang="en-US" dirty="0" smtClean="0"/>
              <a:t>this </a:t>
            </a:r>
            <a:r>
              <a:rPr lang="en-US" u="sng" dirty="0" smtClean="0"/>
              <a:t>table beautifully.</a:t>
            </a:r>
            <a:endParaRPr lang="en-US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 smtClean="0">
                <a:solidFill>
                  <a:schemeClr val="accent2"/>
                </a:solidFill>
                <a:effectLst/>
              </a:rPr>
              <a:t>Pronunciation: </a:t>
            </a:r>
            <a:r>
              <a:rPr lang="en-US" b="0" dirty="0" smtClean="0">
                <a:solidFill>
                  <a:schemeClr val="tx1"/>
                </a:solidFill>
                <a:effectLst/>
              </a:rPr>
              <a:t>Stress on content words</a:t>
            </a:r>
            <a:endParaRPr lang="en-US" b="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5859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152400" y="1444294"/>
            <a:ext cx="4344988" cy="39417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109728" indent="0"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Stressed:</a:t>
            </a:r>
          </a:p>
          <a:p>
            <a:pPr>
              <a:buFontTx/>
              <a:buChar char="-"/>
            </a:pPr>
            <a:r>
              <a:rPr lang="en-US" dirty="0" smtClean="0"/>
              <a:t>Noun :house, teacher…</a:t>
            </a:r>
          </a:p>
          <a:p>
            <a:pPr>
              <a:buFontTx/>
              <a:buChar char="-"/>
            </a:pPr>
            <a:r>
              <a:rPr lang="en-US" dirty="0" smtClean="0"/>
              <a:t>Verb : go, walk, …</a:t>
            </a:r>
          </a:p>
          <a:p>
            <a:pPr>
              <a:buFontTx/>
              <a:buChar char="-"/>
            </a:pPr>
            <a:r>
              <a:rPr lang="en-US" dirty="0" err="1" smtClean="0"/>
              <a:t>Adj</a:t>
            </a:r>
            <a:r>
              <a:rPr lang="en-US" dirty="0" smtClean="0"/>
              <a:t>, </a:t>
            </a:r>
            <a:r>
              <a:rPr lang="en-US" dirty="0" err="1" smtClean="0"/>
              <a:t>adv</a:t>
            </a:r>
            <a:r>
              <a:rPr lang="en-US" dirty="0" smtClean="0"/>
              <a:t> : big, historic…</a:t>
            </a:r>
          </a:p>
          <a:p>
            <a:pPr>
              <a:buFontTx/>
              <a:buChar char="-"/>
            </a:pPr>
            <a:r>
              <a:rPr lang="en-US" dirty="0" err="1" smtClean="0"/>
              <a:t>Wh</a:t>
            </a:r>
            <a:r>
              <a:rPr lang="en-US" dirty="0" smtClean="0"/>
              <a:t>: what, how…</a:t>
            </a:r>
          </a:p>
          <a:p>
            <a:pPr>
              <a:buFontTx/>
              <a:buChar char="-"/>
            </a:pPr>
            <a:r>
              <a:rPr lang="en-US" dirty="0" smtClean="0"/>
              <a:t>Negative : isn’t, don’t…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346575" cy="39417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109728" indent="0"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Unstressed:</a:t>
            </a:r>
          </a:p>
          <a:p>
            <a:pPr>
              <a:buFontTx/>
              <a:buChar char="-"/>
            </a:pPr>
            <a:r>
              <a:rPr lang="en-US" dirty="0" smtClean="0"/>
              <a:t>Article: a, an, the</a:t>
            </a:r>
          </a:p>
          <a:p>
            <a:pPr>
              <a:buFontTx/>
              <a:buChar char="-"/>
            </a:pPr>
            <a:r>
              <a:rPr lang="en-US" dirty="0" smtClean="0"/>
              <a:t>Preposition : in , on, at…</a:t>
            </a:r>
          </a:p>
          <a:p>
            <a:pPr>
              <a:buFontTx/>
              <a:buChar char="-"/>
            </a:pPr>
            <a:r>
              <a:rPr lang="en-US" dirty="0" smtClean="0"/>
              <a:t>Pronoun : I, you, we…</a:t>
            </a:r>
          </a:p>
          <a:p>
            <a:pPr>
              <a:buFontTx/>
              <a:buChar char="-"/>
            </a:pPr>
            <a:r>
              <a:rPr lang="en-US" dirty="0" smtClean="0"/>
              <a:t>Possessive </a:t>
            </a:r>
            <a:r>
              <a:rPr lang="en-US" dirty="0" err="1" smtClean="0"/>
              <a:t>adj</a:t>
            </a:r>
            <a:r>
              <a:rPr lang="en-US" dirty="0" smtClean="0"/>
              <a:t> : his, her, my….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97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524000"/>
            <a:ext cx="7086600" cy="47244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Pottery: </a:t>
            </a:r>
            <a:r>
              <a:rPr lang="en-US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đô</a:t>
            </a:r>
            <a:r>
              <a:rPr lang="en-US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gốm</a:t>
            </a:r>
            <a:endParaRPr lang="en-US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09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447800"/>
            <a:ext cx="7137850" cy="5007649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>
                <a:effectLst/>
                <a:latin typeface="Times New Roman" pitchFamily="18" charset="0"/>
                <a:cs typeface="Times New Roman" pitchFamily="18" charset="0"/>
              </a:rPr>
              <a:t>Conical hat : </a:t>
            </a:r>
            <a:r>
              <a:rPr lang="en-US" b="0" dirty="0" err="1" smtClean="0">
                <a:effectLst/>
                <a:latin typeface="Times New Roman" pitchFamily="18" charset="0"/>
                <a:cs typeface="Times New Roman" pitchFamily="18" charset="0"/>
              </a:rPr>
              <a:t>nón</a:t>
            </a:r>
            <a:r>
              <a:rPr lang="en-US" b="0" dirty="0" smtClean="0">
                <a:effectLst/>
                <a:latin typeface="Times New Roman" pitchFamily="18" charset="0"/>
                <a:cs typeface="Times New Roman" pitchFamily="18" charset="0"/>
              </a:rPr>
              <a:t> lá</a:t>
            </a:r>
            <a:endParaRPr lang="en-US" b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4090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612011"/>
            <a:ext cx="7543800" cy="4639437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>
                <a:effectLst/>
                <a:latin typeface="Times New Roman" pitchFamily="18" charset="0"/>
                <a:cs typeface="Times New Roman" pitchFamily="18" charset="0"/>
              </a:rPr>
              <a:t>Workshop : </a:t>
            </a:r>
            <a:r>
              <a:rPr lang="en-US" b="0" dirty="0" err="1" smtClean="0">
                <a:effectLst/>
                <a:latin typeface="Times New Roman" pitchFamily="18" charset="0"/>
                <a:cs typeface="Times New Roman" pitchFamily="18" charset="0"/>
              </a:rPr>
              <a:t>xưởng</a:t>
            </a:r>
            <a:r>
              <a:rPr lang="en-US" b="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 smtClean="0">
                <a:effectLst/>
                <a:latin typeface="Times New Roman" pitchFamily="18" charset="0"/>
                <a:cs typeface="Times New Roman" pitchFamily="18" charset="0"/>
              </a:rPr>
              <a:t>làm</a:t>
            </a:r>
            <a:r>
              <a:rPr lang="en-US" b="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 smtClean="0">
                <a:effectLst/>
                <a:latin typeface="Times New Roman" pitchFamily="18" charset="0"/>
                <a:cs typeface="Times New Roman" pitchFamily="18" charset="0"/>
              </a:rPr>
              <a:t>việc</a:t>
            </a:r>
            <a:endParaRPr lang="en-US" b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736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2" y="1828800"/>
            <a:ext cx="4576176" cy="35052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>
                <a:effectLst/>
                <a:latin typeface="Times New Roman" pitchFamily="18" charset="0"/>
                <a:cs typeface="Times New Roman" pitchFamily="18" charset="0"/>
              </a:rPr>
              <a:t>Handicraft : </a:t>
            </a:r>
            <a:r>
              <a:rPr lang="en-US" b="0" dirty="0" err="1" smtClean="0">
                <a:effectLst/>
                <a:latin typeface="Times New Roman" pitchFamily="18" charset="0"/>
                <a:cs typeface="Times New Roman" pitchFamily="18" charset="0"/>
              </a:rPr>
              <a:t>đô</a:t>
            </a:r>
            <a:r>
              <a:rPr lang="en-US" b="0" dirty="0" smtClean="0">
                <a:effectLst/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b="0" dirty="0" err="1" smtClean="0">
                <a:effectLst/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b="0" dirty="0" smtClean="0">
                <a:effectLst/>
                <a:latin typeface="Times New Roman" pitchFamily="18" charset="0"/>
                <a:cs typeface="Times New Roman" pitchFamily="18" charset="0"/>
              </a:rPr>
              <a:t>̉ </a:t>
            </a:r>
            <a:r>
              <a:rPr lang="en-US" b="0" dirty="0" err="1" smtClean="0">
                <a:effectLst/>
                <a:latin typeface="Times New Roman" pitchFamily="18" charset="0"/>
                <a:cs typeface="Times New Roman" pitchFamily="18" charset="0"/>
              </a:rPr>
              <a:t>công</a:t>
            </a:r>
            <a:endParaRPr lang="en-US" b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9" y="1828800"/>
            <a:ext cx="4344233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053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7937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228600" y="1295400"/>
            <a:ext cx="4267200" cy="52578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66928" indent="-45720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Start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something ( a business, an organization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...) : </a:t>
            </a:r>
          </a:p>
          <a:p>
            <a:pPr marL="566928" indent="-45720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Take control of something.</a:t>
            </a:r>
          </a:p>
          <a:p>
            <a:pPr marL="566928" indent="-45720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People who do skilled work, making things with their hands.</a:t>
            </a:r>
            <a:endParaRPr lang="en-US" dirty="0" smtClean="0"/>
          </a:p>
          <a:p>
            <a:pPr marL="566928" indent="-45720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 interesting or enjoyable place to go or thing to do.</a:t>
            </a:r>
          </a:p>
          <a:p>
            <a:pPr marL="566928" indent="-45720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particular place.</a:t>
            </a:r>
          </a:p>
          <a:p>
            <a:pPr marL="566928" indent="-45720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Make someone remember or think about something.</a:t>
            </a:r>
          </a:p>
          <a:p>
            <a:pPr marL="566928" indent="-45720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Walk around a place to see what is there.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1295400"/>
            <a:ext cx="4117975" cy="53340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 Set up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thành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lập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109728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Take over (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tiếp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quản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109728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 Artisans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nghê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̣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109728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4. Attraction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điểm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hút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109728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5. Specific region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vùng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riêng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biệt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109728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6. Remind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tưởng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́)</a:t>
            </a:r>
          </a:p>
          <a:p>
            <a:pPr marL="109728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7. Look around (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dạo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xung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622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143000"/>
            <a:ext cx="8534400" cy="5410200"/>
          </a:xfrm>
        </p:spPr>
        <p:txBody>
          <a:bodyPr/>
          <a:lstStyle/>
          <a:p>
            <a:pPr marL="624078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Pottery			(n)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gốm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Set up			(v)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thành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lập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Workshop		(n)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xưởng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Take over		(v)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tiếp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quản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Attraction		(n)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̣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hút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Conical hat		(n)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nón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lá</a:t>
            </a:r>
          </a:p>
          <a:p>
            <a:pPr marL="624078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Remind			(v)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tưởng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́</a:t>
            </a:r>
          </a:p>
          <a:p>
            <a:pPr marL="624078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Specific region		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vùng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miền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riêng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Handicraft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(n)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̉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Look around		(v)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dạo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xung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quanh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AutoNum type="arabicPeriod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effectLst/>
              </a:rPr>
              <a:t>I. Vocabulary:</a:t>
            </a:r>
            <a:endParaRPr lang="en-US" dirty="0"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965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6388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dirty="0" smtClean="0">
                <a:solidFill>
                  <a:srgbClr val="000000"/>
                </a:solidFill>
                <a:latin typeface="MyriadPro-Regular"/>
              </a:rPr>
              <a:t>B. </a:t>
            </a:r>
          </a:p>
          <a:p>
            <a:pPr marL="109728" indent="0">
              <a:buNone/>
            </a:pPr>
            <a:r>
              <a:rPr lang="en-US" sz="2800" dirty="0">
                <a:solidFill>
                  <a:srgbClr val="FF2633"/>
                </a:solidFill>
                <a:latin typeface="MyriadPro-Semibold"/>
              </a:rPr>
              <a:t>1. </a:t>
            </a:r>
            <a:r>
              <a:rPr lang="en-US" sz="2800" dirty="0">
                <a:solidFill>
                  <a:srgbClr val="000000"/>
                </a:solidFill>
                <a:latin typeface="MyriadPro-Regular"/>
              </a:rPr>
              <a:t>They are at </a:t>
            </a:r>
            <a:r>
              <a:rPr lang="en-US" sz="2800" dirty="0" err="1">
                <a:solidFill>
                  <a:srgbClr val="000000"/>
                </a:solidFill>
                <a:latin typeface="MyriadPro-Regular"/>
              </a:rPr>
              <a:t>Phong’s</a:t>
            </a:r>
            <a:r>
              <a:rPr lang="en-US" sz="2800" dirty="0">
                <a:solidFill>
                  <a:srgbClr val="000000"/>
                </a:solidFill>
                <a:latin typeface="MyriadPro-Regular"/>
              </a:rPr>
              <a:t> grandparents’ workshop in </a:t>
            </a:r>
            <a:r>
              <a:rPr lang="en-US" sz="2800" dirty="0" smtClean="0">
                <a:solidFill>
                  <a:srgbClr val="000000"/>
                </a:solidFill>
                <a:latin typeface="MyriadPro-Regular"/>
              </a:rPr>
              <a:t>   	Bat </a:t>
            </a:r>
            <a:r>
              <a:rPr lang="en-US" sz="2800" dirty="0" err="1">
                <a:solidFill>
                  <a:srgbClr val="000000"/>
                </a:solidFill>
                <a:latin typeface="MyriadPro-Regular"/>
              </a:rPr>
              <a:t>Trang</a:t>
            </a:r>
            <a:r>
              <a:rPr lang="en-US" sz="2800" dirty="0">
                <a:solidFill>
                  <a:srgbClr val="000000"/>
                </a:solidFill>
                <a:latin typeface="MyriadPro-Regular"/>
              </a:rPr>
              <a:t>.</a:t>
            </a:r>
          </a:p>
          <a:p>
            <a:pPr marL="109728" indent="0">
              <a:buNone/>
            </a:pPr>
            <a:r>
              <a:rPr lang="en-US" sz="2800" dirty="0">
                <a:solidFill>
                  <a:srgbClr val="FF2633"/>
                </a:solidFill>
                <a:latin typeface="MyriadPro-Semibold"/>
              </a:rPr>
              <a:t>2. </a:t>
            </a:r>
            <a:r>
              <a:rPr lang="en-US" sz="2800" dirty="0">
                <a:solidFill>
                  <a:srgbClr val="000000"/>
                </a:solidFill>
                <a:latin typeface="MyriadPro-Regular"/>
              </a:rPr>
              <a:t>It is about 700 years old.</a:t>
            </a:r>
          </a:p>
          <a:p>
            <a:pPr marL="109728" indent="0">
              <a:buNone/>
            </a:pPr>
            <a:r>
              <a:rPr lang="en-US" sz="2800" dirty="0">
                <a:solidFill>
                  <a:srgbClr val="FF2633"/>
                </a:solidFill>
                <a:latin typeface="MyriadPro-Semibold"/>
              </a:rPr>
              <a:t>3. </a:t>
            </a:r>
            <a:r>
              <a:rPr lang="en-US" sz="2800" dirty="0">
                <a:solidFill>
                  <a:srgbClr val="000000"/>
                </a:solidFill>
                <a:latin typeface="MyriadPro-Regular"/>
              </a:rPr>
              <a:t>His great-grandparents did.</a:t>
            </a:r>
          </a:p>
          <a:p>
            <a:pPr marL="109728" indent="0">
              <a:buNone/>
            </a:pPr>
            <a:r>
              <a:rPr lang="en-US" sz="2800" dirty="0">
                <a:solidFill>
                  <a:srgbClr val="FF2633"/>
                </a:solidFill>
                <a:latin typeface="MyriadPro-Semibold"/>
              </a:rPr>
              <a:t>4. </a:t>
            </a:r>
            <a:r>
              <a:rPr lang="en-US" sz="2800" dirty="0">
                <a:solidFill>
                  <a:srgbClr val="000000"/>
                </a:solidFill>
                <a:latin typeface="MyriadPro-Regular"/>
              </a:rPr>
              <a:t>Because people can buy things for their house and make pottery themselves there.</a:t>
            </a:r>
          </a:p>
          <a:p>
            <a:pPr marL="109728" indent="0">
              <a:buNone/>
            </a:pPr>
            <a:r>
              <a:rPr lang="en-US" sz="2800" dirty="0">
                <a:solidFill>
                  <a:srgbClr val="FF2633"/>
                </a:solidFill>
                <a:latin typeface="MyriadPro-Semibold"/>
              </a:rPr>
              <a:t>5. </a:t>
            </a:r>
            <a:r>
              <a:rPr lang="en-US" sz="2800" dirty="0">
                <a:solidFill>
                  <a:srgbClr val="000000"/>
                </a:solidFill>
                <a:latin typeface="MyriadPro-Regular"/>
              </a:rPr>
              <a:t>It’s in Hue.</a:t>
            </a:r>
          </a:p>
          <a:p>
            <a:pPr marL="109728" indent="0">
              <a:buNone/>
            </a:pPr>
            <a:r>
              <a:rPr lang="en-US" sz="2800" dirty="0">
                <a:solidFill>
                  <a:srgbClr val="FF2633"/>
                </a:solidFill>
                <a:latin typeface="MyriadPro-Semibold"/>
              </a:rPr>
              <a:t>6. </a:t>
            </a:r>
            <a:r>
              <a:rPr lang="en-US" sz="2800" dirty="0">
                <a:solidFill>
                  <a:srgbClr val="000000"/>
                </a:solidFill>
                <a:latin typeface="MyriadPro-Regular"/>
              </a:rPr>
              <a:t>Because the handicrafts remind them of a specific region.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Listen and read: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018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421" y="1828800"/>
            <a:ext cx="5750943" cy="38100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325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effectLst/>
              </a:rPr>
              <a:t>2. Write name of each traditional handicraft in the box under the picture:</a:t>
            </a:r>
            <a:endParaRPr lang="en-US" dirty="0">
              <a:solidFill>
                <a:srgbClr val="FF0000"/>
              </a:soli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479964"/>
            <a:ext cx="2590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1. Paintings : </a:t>
            </a:r>
            <a:r>
              <a:rPr lang="en-US" sz="2800" dirty="0" err="1" smtClean="0"/>
              <a:t>bức</a:t>
            </a:r>
            <a:r>
              <a:rPr lang="en-US" sz="2800" dirty="0" smtClean="0"/>
              <a:t> </a:t>
            </a:r>
            <a:r>
              <a:rPr lang="en-US" sz="2800" dirty="0" err="1" smtClean="0"/>
              <a:t>tranh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80894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259</TotalTime>
  <Words>339</Words>
  <Application>Microsoft Office PowerPoint</Application>
  <PresentationFormat>On-screen Show (4:3)</PresentationFormat>
  <Paragraphs>76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Concourse</vt:lpstr>
      <vt:lpstr>Unit 1 Local environment</vt:lpstr>
      <vt:lpstr>Pottery: đồ gốm</vt:lpstr>
      <vt:lpstr>Conical hat : nón lá</vt:lpstr>
      <vt:lpstr>Workshop : xưởng làm việc</vt:lpstr>
      <vt:lpstr>Handicraft : đồ thủ công</vt:lpstr>
      <vt:lpstr>PowerPoint Presentation</vt:lpstr>
      <vt:lpstr>I. Vocabulary:</vt:lpstr>
      <vt:lpstr>1. Listen and read:</vt:lpstr>
      <vt:lpstr>2. Write name of each traditional handicraft in the box under the picture:</vt:lpstr>
      <vt:lpstr>2. Drum : cái trống</vt:lpstr>
      <vt:lpstr>3. Marble sculpture: tác phẩm điêu khắc bằng đá cẩm thạch</vt:lpstr>
      <vt:lpstr>4. Pottery : đồ gốm</vt:lpstr>
      <vt:lpstr>5. Silk  : lụa</vt:lpstr>
      <vt:lpstr>6. Lacquerware : sơn mài</vt:lpstr>
      <vt:lpstr>7. Conical hat </vt:lpstr>
      <vt:lpstr>8. Lantern : lồng đèn</vt:lpstr>
      <vt:lpstr> A closer  look 1</vt:lpstr>
      <vt:lpstr>Pronunciation: Stress on content words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12</cp:revision>
  <dcterms:created xsi:type="dcterms:W3CDTF">2016-08-31T01:09:32Z</dcterms:created>
  <dcterms:modified xsi:type="dcterms:W3CDTF">2016-08-31T10:11:16Z</dcterms:modified>
</cp:coreProperties>
</file>